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0" r:id="rId1"/>
  </p:sldMasterIdLst>
  <p:notesMasterIdLst>
    <p:notesMasterId r:id="rId70"/>
  </p:notesMasterIdLst>
  <p:handoutMasterIdLst>
    <p:handoutMasterId r:id="rId71"/>
  </p:handoutMasterIdLst>
  <p:sldIdLst>
    <p:sldId id="259" r:id="rId2"/>
    <p:sldId id="329" r:id="rId3"/>
    <p:sldId id="330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261" r:id="rId13"/>
    <p:sldId id="262" r:id="rId14"/>
    <p:sldId id="260" r:id="rId15"/>
    <p:sldId id="265" r:id="rId16"/>
    <p:sldId id="266" r:id="rId17"/>
    <p:sldId id="267" r:id="rId18"/>
    <p:sldId id="268" r:id="rId19"/>
    <p:sldId id="344" r:id="rId20"/>
    <p:sldId id="269" r:id="rId21"/>
    <p:sldId id="270" r:id="rId22"/>
    <p:sldId id="272" r:id="rId23"/>
    <p:sldId id="275" r:id="rId24"/>
    <p:sldId id="276" r:id="rId25"/>
    <p:sldId id="277" r:id="rId26"/>
    <p:sldId id="278" r:id="rId27"/>
    <p:sldId id="279" r:id="rId28"/>
    <p:sldId id="280" r:id="rId29"/>
    <p:sldId id="345" r:id="rId30"/>
    <p:sldId id="346" r:id="rId31"/>
    <p:sldId id="281" r:id="rId32"/>
    <p:sldId id="282" r:id="rId33"/>
    <p:sldId id="343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20" r:id="rId61"/>
    <p:sldId id="321" r:id="rId62"/>
    <p:sldId id="322" r:id="rId63"/>
    <p:sldId id="332" r:id="rId64"/>
    <p:sldId id="323" r:id="rId65"/>
    <p:sldId id="331" r:id="rId66"/>
    <p:sldId id="324" r:id="rId67"/>
    <p:sldId id="327" r:id="rId68"/>
    <p:sldId id="328" r:id="rId69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2"/>
    <p:restoredTop sz="94638"/>
  </p:normalViewPr>
  <p:slideViewPr>
    <p:cSldViewPr snapToGrid="0" snapToObjects="1">
      <p:cViewPr>
        <p:scale>
          <a:sx n="105" d="100"/>
          <a:sy n="105" d="100"/>
        </p:scale>
        <p:origin x="109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0D46A-B71B-2042-AE00-0A4465D46804}" type="doc">
      <dgm:prSet loTypeId="urn:microsoft.com/office/officeart/2005/8/layout/hChevron3" loCatId="" qsTypeId="urn:microsoft.com/office/officeart/2005/8/quickstyle/simple2" qsCatId="simple" csTypeId="urn:microsoft.com/office/officeart/2005/8/colors/accent5_1" csCatId="accent5" phldr="1"/>
      <dgm:spPr/>
    </dgm:pt>
    <dgm:pt modelId="{03327711-9B3A-2141-900A-641345A4C1C9}">
      <dgm:prSet phldrT="[Text]"/>
      <dgm:spPr/>
      <dgm:t>
        <a:bodyPr/>
        <a:lstStyle/>
        <a:p>
          <a:r>
            <a:rPr lang="en-US" dirty="0" smtClean="0"/>
            <a:t>Logistic Regression</a:t>
          </a:r>
          <a:endParaRPr lang="en-US" dirty="0"/>
        </a:p>
      </dgm:t>
    </dgm:pt>
    <dgm:pt modelId="{F8AD66CF-D105-8F40-9FFD-8C56A65305B3}" type="parTrans" cxnId="{C8F2DAD6-31B3-A144-A486-B80FD80C7224}">
      <dgm:prSet/>
      <dgm:spPr/>
      <dgm:t>
        <a:bodyPr/>
        <a:lstStyle/>
        <a:p>
          <a:endParaRPr lang="en-US"/>
        </a:p>
      </dgm:t>
    </dgm:pt>
    <dgm:pt modelId="{8F799E47-D8F6-424B-A6BB-1D811A55BA02}" type="sibTrans" cxnId="{C8F2DAD6-31B3-A144-A486-B80FD80C7224}">
      <dgm:prSet/>
      <dgm:spPr/>
      <dgm:t>
        <a:bodyPr/>
        <a:lstStyle/>
        <a:p>
          <a:endParaRPr lang="en-US"/>
        </a:p>
      </dgm:t>
    </dgm:pt>
    <dgm:pt modelId="{5139FFAE-8BEC-F944-8ABF-348282404E38}">
      <dgm:prSet phldrT="[Text]"/>
      <dgm:spPr/>
      <dgm:t>
        <a:bodyPr/>
        <a:lstStyle/>
        <a:p>
          <a:r>
            <a:rPr lang="en-US" dirty="0" smtClean="0"/>
            <a:t>Sigmoid Function</a:t>
          </a:r>
          <a:endParaRPr lang="en-US" dirty="0"/>
        </a:p>
      </dgm:t>
    </dgm:pt>
    <dgm:pt modelId="{F29FDE26-D880-B04C-A723-3E9B4F814D82}" type="parTrans" cxnId="{B8DC3DED-2257-7743-A984-E17969BDEB7C}">
      <dgm:prSet/>
      <dgm:spPr/>
      <dgm:t>
        <a:bodyPr/>
        <a:lstStyle/>
        <a:p>
          <a:endParaRPr lang="en-US"/>
        </a:p>
      </dgm:t>
    </dgm:pt>
    <dgm:pt modelId="{ADDEFF59-9701-3941-9129-B1F6B2CAAF8C}" type="sibTrans" cxnId="{B8DC3DED-2257-7743-A984-E17969BDEB7C}">
      <dgm:prSet/>
      <dgm:spPr/>
      <dgm:t>
        <a:bodyPr/>
        <a:lstStyle/>
        <a:p>
          <a:endParaRPr lang="en-US"/>
        </a:p>
      </dgm:t>
    </dgm:pt>
    <dgm:pt modelId="{53E6D1A8-E3F2-B843-9783-3986092476CA}">
      <dgm:prSet phldrT="[Text]"/>
      <dgm:spPr/>
      <dgm:t>
        <a:bodyPr/>
        <a:lstStyle/>
        <a:p>
          <a:r>
            <a:rPr lang="en-US" dirty="0" smtClean="0"/>
            <a:t>ROC/AUC Curves</a:t>
          </a:r>
          <a:endParaRPr lang="en-US" dirty="0"/>
        </a:p>
      </dgm:t>
    </dgm:pt>
    <dgm:pt modelId="{D96EB43B-836D-FE41-8BBC-5F66CC110E47}" type="parTrans" cxnId="{DD910754-22B2-3F4F-BD4E-1D37B206649A}">
      <dgm:prSet/>
      <dgm:spPr/>
      <dgm:t>
        <a:bodyPr/>
        <a:lstStyle/>
        <a:p>
          <a:endParaRPr lang="en-US"/>
        </a:p>
      </dgm:t>
    </dgm:pt>
    <dgm:pt modelId="{5E400947-FCD9-D245-A98F-9C177B185C82}" type="sibTrans" cxnId="{DD910754-22B2-3F4F-BD4E-1D37B206649A}">
      <dgm:prSet/>
      <dgm:spPr/>
      <dgm:t>
        <a:bodyPr/>
        <a:lstStyle/>
        <a:p>
          <a:endParaRPr lang="en-US"/>
        </a:p>
      </dgm:t>
    </dgm:pt>
    <dgm:pt modelId="{2F699042-988C-264F-A065-B130222748D3}" type="pres">
      <dgm:prSet presAssocID="{0C00D46A-B71B-2042-AE00-0A4465D46804}" presName="Name0" presStyleCnt="0">
        <dgm:presLayoutVars>
          <dgm:dir/>
          <dgm:resizeHandles val="exact"/>
        </dgm:presLayoutVars>
      </dgm:prSet>
      <dgm:spPr/>
    </dgm:pt>
    <dgm:pt modelId="{932E4B42-8AF8-184D-B4E5-3ED6A4E6A17C}" type="pres">
      <dgm:prSet presAssocID="{03327711-9B3A-2141-900A-641345A4C1C9}" presName="parTxOnly" presStyleLbl="node1" presStyleIdx="0" presStyleCnt="3">
        <dgm:presLayoutVars>
          <dgm:bulletEnabled val="1"/>
        </dgm:presLayoutVars>
      </dgm:prSet>
      <dgm:spPr/>
    </dgm:pt>
    <dgm:pt modelId="{FE30BBA1-FA7F-954F-B5B5-EB60C125032D}" type="pres">
      <dgm:prSet presAssocID="{8F799E47-D8F6-424B-A6BB-1D811A55BA02}" presName="parSpace" presStyleCnt="0"/>
      <dgm:spPr/>
    </dgm:pt>
    <dgm:pt modelId="{B3A96F33-69DC-5E4F-8CB0-417B0F0AC12D}" type="pres">
      <dgm:prSet presAssocID="{5139FFAE-8BEC-F944-8ABF-348282404E38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6BBF7A-6F9B-A046-A186-C22FFCA037D1}" type="pres">
      <dgm:prSet presAssocID="{ADDEFF59-9701-3941-9129-B1F6B2CAAF8C}" presName="parSpace" presStyleCnt="0"/>
      <dgm:spPr/>
    </dgm:pt>
    <dgm:pt modelId="{D7A09BA1-18FB-CD4F-BA1F-FACDA2C75372}" type="pres">
      <dgm:prSet presAssocID="{53E6D1A8-E3F2-B843-9783-3986092476CA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910754-22B2-3F4F-BD4E-1D37B206649A}" srcId="{0C00D46A-B71B-2042-AE00-0A4465D46804}" destId="{53E6D1A8-E3F2-B843-9783-3986092476CA}" srcOrd="2" destOrd="0" parTransId="{D96EB43B-836D-FE41-8BBC-5F66CC110E47}" sibTransId="{5E400947-FCD9-D245-A98F-9C177B185C82}"/>
    <dgm:cxn modelId="{6BBC1E64-C885-844B-9795-F62C024B7766}" type="presOf" srcId="{53E6D1A8-E3F2-B843-9783-3986092476CA}" destId="{D7A09BA1-18FB-CD4F-BA1F-FACDA2C75372}" srcOrd="0" destOrd="0" presId="urn:microsoft.com/office/officeart/2005/8/layout/hChevron3"/>
    <dgm:cxn modelId="{B8DC3DED-2257-7743-A984-E17969BDEB7C}" srcId="{0C00D46A-B71B-2042-AE00-0A4465D46804}" destId="{5139FFAE-8BEC-F944-8ABF-348282404E38}" srcOrd="1" destOrd="0" parTransId="{F29FDE26-D880-B04C-A723-3E9B4F814D82}" sibTransId="{ADDEFF59-9701-3941-9129-B1F6B2CAAF8C}"/>
    <dgm:cxn modelId="{AC597D66-8E81-BA4B-9031-0E5E3285CF5C}" type="presOf" srcId="{03327711-9B3A-2141-900A-641345A4C1C9}" destId="{932E4B42-8AF8-184D-B4E5-3ED6A4E6A17C}" srcOrd="0" destOrd="0" presId="urn:microsoft.com/office/officeart/2005/8/layout/hChevron3"/>
    <dgm:cxn modelId="{C8F2DAD6-31B3-A144-A486-B80FD80C7224}" srcId="{0C00D46A-B71B-2042-AE00-0A4465D46804}" destId="{03327711-9B3A-2141-900A-641345A4C1C9}" srcOrd="0" destOrd="0" parTransId="{F8AD66CF-D105-8F40-9FFD-8C56A65305B3}" sibTransId="{8F799E47-D8F6-424B-A6BB-1D811A55BA02}"/>
    <dgm:cxn modelId="{9533C4A7-AA0C-BB47-8EB7-72186B4D5CCB}" type="presOf" srcId="{0C00D46A-B71B-2042-AE00-0A4465D46804}" destId="{2F699042-988C-264F-A065-B130222748D3}" srcOrd="0" destOrd="0" presId="urn:microsoft.com/office/officeart/2005/8/layout/hChevron3"/>
    <dgm:cxn modelId="{7A103457-F686-624A-A24E-65F2B9BE06E2}" type="presOf" srcId="{5139FFAE-8BEC-F944-8ABF-348282404E38}" destId="{B3A96F33-69DC-5E4F-8CB0-417B0F0AC12D}" srcOrd="0" destOrd="0" presId="urn:microsoft.com/office/officeart/2005/8/layout/hChevron3"/>
    <dgm:cxn modelId="{2E55C994-8C94-C246-B6CE-C5555C51E575}" type="presParOf" srcId="{2F699042-988C-264F-A065-B130222748D3}" destId="{932E4B42-8AF8-184D-B4E5-3ED6A4E6A17C}" srcOrd="0" destOrd="0" presId="urn:microsoft.com/office/officeart/2005/8/layout/hChevron3"/>
    <dgm:cxn modelId="{285C5077-E23E-D141-BD96-2DA6CCD4B1DE}" type="presParOf" srcId="{2F699042-988C-264F-A065-B130222748D3}" destId="{FE30BBA1-FA7F-954F-B5B5-EB60C125032D}" srcOrd="1" destOrd="0" presId="urn:microsoft.com/office/officeart/2005/8/layout/hChevron3"/>
    <dgm:cxn modelId="{1ABD5CC9-B2EE-E643-BC5B-32B1C3FFA4D8}" type="presParOf" srcId="{2F699042-988C-264F-A065-B130222748D3}" destId="{B3A96F33-69DC-5E4F-8CB0-417B0F0AC12D}" srcOrd="2" destOrd="0" presId="urn:microsoft.com/office/officeart/2005/8/layout/hChevron3"/>
    <dgm:cxn modelId="{07D24EA2-7F1D-664B-AA29-34CFCB0EA62B}" type="presParOf" srcId="{2F699042-988C-264F-A065-B130222748D3}" destId="{A66BBF7A-6F9B-A046-A186-C22FFCA037D1}" srcOrd="3" destOrd="0" presId="urn:microsoft.com/office/officeart/2005/8/layout/hChevron3"/>
    <dgm:cxn modelId="{7E8BBE39-FA6F-B143-AEDF-F3572324051C}" type="presParOf" srcId="{2F699042-988C-264F-A065-B130222748D3}" destId="{D7A09BA1-18FB-CD4F-BA1F-FACDA2C7537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E4B42-8AF8-184D-B4E5-3ED6A4E6A17C}">
      <dsp:nvSpPr>
        <dsp:cNvPr id="0" name=""/>
        <dsp:cNvSpPr/>
      </dsp:nvSpPr>
      <dsp:spPr>
        <a:xfrm>
          <a:off x="5715" y="0"/>
          <a:ext cx="4997449" cy="49721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Logistic Regression</a:t>
          </a:r>
          <a:endParaRPr lang="en-US" sz="2600" kern="1200" dirty="0"/>
        </a:p>
      </dsp:txBody>
      <dsp:txXfrm>
        <a:off x="5715" y="0"/>
        <a:ext cx="4873147" cy="497210"/>
      </dsp:txXfrm>
    </dsp:sp>
    <dsp:sp modelId="{B3A96F33-69DC-5E4F-8CB0-417B0F0AC12D}">
      <dsp:nvSpPr>
        <dsp:cNvPr id="0" name=""/>
        <dsp:cNvSpPr/>
      </dsp:nvSpPr>
      <dsp:spPr>
        <a:xfrm>
          <a:off x="4003675" y="0"/>
          <a:ext cx="4997449" cy="4972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Sigmoid Function</a:t>
          </a:r>
          <a:endParaRPr lang="en-US" sz="2600" kern="1200" dirty="0"/>
        </a:p>
      </dsp:txBody>
      <dsp:txXfrm>
        <a:off x="4252280" y="0"/>
        <a:ext cx="4500239" cy="497210"/>
      </dsp:txXfrm>
    </dsp:sp>
    <dsp:sp modelId="{D7A09BA1-18FB-CD4F-BA1F-FACDA2C75372}">
      <dsp:nvSpPr>
        <dsp:cNvPr id="0" name=""/>
        <dsp:cNvSpPr/>
      </dsp:nvSpPr>
      <dsp:spPr>
        <a:xfrm>
          <a:off x="8001635" y="0"/>
          <a:ext cx="4997449" cy="4972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ROC/AUC Curves</a:t>
          </a:r>
          <a:endParaRPr lang="en-US" sz="2600" kern="1200" dirty="0"/>
        </a:p>
      </dsp:txBody>
      <dsp:txXfrm>
        <a:off x="8250240" y="0"/>
        <a:ext cx="4500239" cy="497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EB6A8-25B6-A34B-BF7B-21EBF37EE24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798FA-2DC1-9A4D-AAD6-080D2FB61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62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/>
            </a:lvl1pPr>
            <a:lvl2pPr marL="0" marR="0" lvl="1" indent="228600" algn="l" rtl="0">
              <a:spcBef>
                <a:spcPts val="0"/>
              </a:spcBef>
              <a:buChar char="○"/>
              <a:defRPr/>
            </a:lvl2pPr>
            <a:lvl3pPr marL="0" marR="0" lvl="2" indent="457200" algn="l" rtl="0">
              <a:spcBef>
                <a:spcPts val="0"/>
              </a:spcBef>
              <a:buChar char="■"/>
              <a:defRPr/>
            </a:lvl3pPr>
            <a:lvl4pPr marL="0" marR="0" lvl="3" indent="685800" algn="l" rtl="0">
              <a:spcBef>
                <a:spcPts val="0"/>
              </a:spcBef>
              <a:buChar char="●"/>
              <a:defRPr/>
            </a:lvl4pPr>
            <a:lvl5pPr marL="0" marR="0" lvl="4" indent="914400" algn="l" rtl="0">
              <a:spcBef>
                <a:spcPts val="0"/>
              </a:spcBef>
              <a:buChar char="○"/>
              <a:defRPr/>
            </a:lvl5pPr>
            <a:lvl6pPr marL="0" marR="0" lvl="5" indent="1143000" algn="l" rtl="0">
              <a:spcBef>
                <a:spcPts val="0"/>
              </a:spcBef>
              <a:buChar char="■"/>
              <a:defRPr/>
            </a:lvl6pPr>
            <a:lvl7pPr marL="0" marR="0" lvl="6" indent="1371600" algn="l" rtl="0">
              <a:spcBef>
                <a:spcPts val="0"/>
              </a:spcBef>
              <a:buChar char="●"/>
              <a:defRPr/>
            </a:lvl7pPr>
            <a:lvl8pPr marL="0" marR="0" lvl="7" indent="1600200" algn="l" rtl="0">
              <a:spcBef>
                <a:spcPts val="0"/>
              </a:spcBef>
              <a:buChar char="○"/>
              <a:defRPr/>
            </a:lvl8pPr>
            <a:lvl9pPr marL="0" marR="0" lvl="8" indent="1828800" algn="l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799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47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802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43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89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507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621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18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404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7" name="Shape 7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5 min</a:t>
            </a:r>
            <a:endParaRPr dirty="0"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5620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8291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92" name="Shape 8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8" name="Shape 8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888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157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4" name="Shape 94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58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04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7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2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9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9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9" y="4114799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9" y="4114799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4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9"/>
            <a:ext cx="1" cy="443047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9"/>
            <a:ext cx="1" cy="443047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1" indent="139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2" indent="368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3" indent="596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4" indent="8255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5" indent="10541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6" indent="1282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7" indent="1511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8" indent="1739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1" indent="139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2" indent="368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3" indent="596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4" indent="8255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5" indent="10541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6" indent="1282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7" indent="1511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8" indent="1739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1" indent="139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2" indent="368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3" indent="596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4" indent="8255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5" indent="10541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6" indent="1282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7" indent="1511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8" indent="1739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1" indent="139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2" indent="368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3" indent="596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4" indent="8255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5" indent="10541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6" indent="1282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7" indent="1511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8" indent="1739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1" indent="139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2" indent="368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3" indent="596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4" indent="8255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5" indent="10541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6" indent="1282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7" indent="1511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8" indent="1739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1" indent="139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2" indent="368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3" indent="596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4" indent="8255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5" indent="10541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6" indent="1282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7" indent="1511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8" indent="1739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1" indent="139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2" indent="368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3" indent="596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4" indent="8255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5" indent="10541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6" indent="12827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7" indent="15113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  <a:p>
            <a:pPr marL="0" marR="0" lvl="8" indent="1739900" algn="l" rtl="0">
              <a:lnSpc>
                <a:spcPct val="100000"/>
              </a:lnSpc>
              <a:spcBef>
                <a:spcPts val="0"/>
              </a:spcBef>
              <a:buSzPct val="100000"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8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7000" cy="254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har char="●"/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an.name/roc/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53.jpeg"/><Relationship Id="rId5" Type="http://schemas.microsoft.com/office/2007/relationships/hdphoto" Target="../media/hdphoto1.wdp"/><Relationship Id="rId6" Type="http://schemas.openxmlformats.org/officeDocument/2006/relationships/image" Target="../media/image54.jpeg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55.jpeg"/><Relationship Id="rId10" Type="http://schemas.microsoft.com/office/2007/relationships/hdphoto" Target="../media/hdphoto4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635000" y="5778499"/>
            <a:ext cx="11734800" cy="13215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Abbas Chokor, Ph.D.</a:t>
            </a:r>
            <a:endParaRPr lang="en-US" sz="2800" b="0" i="1" u="none" strike="noStrike" cap="none" dirty="0">
              <a:solidFill>
                <a:srgbClr val="E5212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Staff Data Scientist, Seagate Technology</a:t>
            </a:r>
            <a:endParaRPr lang="en-US" sz="2800" b="0" i="1" u="none" strike="noStrike" cap="none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635000" y="1574800"/>
            <a:ext cx="11734800" cy="372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 TO LOGISTIC REGRESSION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113157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TYPES OF MACHINE LEARNING</a:t>
            </a:r>
            <a:b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1612900"/>
            <a:ext cx="10058400" cy="49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7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113157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TRAINING </a:t>
            </a:r>
            <a:r>
              <a:rPr lang="mr-IN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–</a:t>
            </a:r>
            <a: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VALIDATING - TESTING </a:t>
            </a: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06124" y="1287780"/>
            <a:ext cx="5080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87" y="2093060"/>
            <a:ext cx="10224637" cy="4168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51532" y="1287780"/>
            <a:ext cx="3828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Monaco" charset="0"/>
                <a:ea typeface="Monaco" charset="0"/>
                <a:cs typeface="Monaco" charset="0"/>
              </a:rPr>
              <a:t>Tune </a:t>
            </a:r>
          </a:p>
          <a:p>
            <a:pPr algn="ctr"/>
            <a:r>
              <a:rPr lang="en-US" sz="2800" dirty="0" smtClean="0">
                <a:latin typeface="Monaco" charset="0"/>
                <a:ea typeface="Monaco" charset="0"/>
                <a:cs typeface="Monaco" charset="0"/>
              </a:rPr>
              <a:t>Hyper-parameters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65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448" name="Shape 448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Did you do complete the Regression Quiz?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What R</a:t>
            </a:r>
            <a:r>
              <a:rPr lang="en-US" sz="2800" baseline="30000" dirty="0" smtClean="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and MSE you got?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 TO LOGISTIC REGRESSION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35000" y="1601788"/>
            <a:ext cx="11411220" cy="50749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50000"/>
              </a:lnSpc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Build a Logistic regression classification model using the </a:t>
            </a:r>
            <a:r>
              <a:rPr lang="en-US" sz="2800" dirty="0" err="1">
                <a:latin typeface="Georgia"/>
                <a:ea typeface="Georgia"/>
                <a:cs typeface="Georgia"/>
                <a:sym typeface="Georgia"/>
              </a:rPr>
              <a:t>statsmodels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library</a:t>
            </a:r>
          </a:p>
          <a:p>
            <a:pPr marL="203200" marR="0" lvl="0" indent="-256540" algn="l" rtl="0">
              <a:lnSpc>
                <a:spcPct val="150000"/>
              </a:lnSpc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Describe a sigmoid function, odds, and the odds ratio as well as how they relate to logistic regression</a:t>
            </a:r>
          </a:p>
          <a:p>
            <a:pPr marL="203200" marR="0" lvl="0" indent="-256540" algn="l" rtl="0">
              <a:lnSpc>
                <a:spcPct val="150000"/>
              </a:lnSpc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Evaluate a model using metrics such as classification accuracy/error, confusion matrix, ROC/AUC curves, and loss functions</a:t>
            </a:r>
          </a:p>
          <a:p>
            <a:pPr marR="0" lvl="0" algn="l" rtl="0">
              <a:lnSpc>
                <a:spcPct val="150000"/>
              </a:lnSpc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50000"/>
              </a:lnSpc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87609716"/>
              </p:ext>
            </p:extLst>
          </p:nvPr>
        </p:nvGraphicFramePr>
        <p:xfrm>
          <a:off x="0" y="6805290"/>
          <a:ext cx="13004800" cy="497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78" name="Shape 478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Logistic regression is a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linear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approach to solving a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classification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problem.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That is, we can use a linear model, similar to Linear regression, in order to solve if an item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belongs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does not belong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to a class label.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/>
        </p:nvSpPr>
        <p:spPr>
          <a:xfrm>
            <a:off x="635000" y="736600"/>
            <a:ext cx="139954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CHALLENGE! LINEAR REGRESSION RESULTS FOR CLASSIFICATION</a:t>
            </a:r>
          </a:p>
        </p:txBody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Regression results can have a value range from -∞ to 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∞.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Classification is used when predicted values (i.e. class labels) are not greater than or less than each other.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437" y="3633225"/>
            <a:ext cx="9159925" cy="32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But, since most classification problems are binary (0 or 1) and 1 is greater than 0, does it make sense to apply the concept of regression to solve classification?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might we contain those bounds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Shape 489"/>
          <p:cNvSpPr/>
          <p:nvPr/>
        </p:nvSpPr>
        <p:spPr>
          <a:xfrm>
            <a:off x="635000" y="736600"/>
            <a:ext cx="139954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CHALLENGE! LINEAR REGRESSION RESULTS FOR CLASSIFICATION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TO SUMMARIZE LOGISTIC REGRESSION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5562"/>
          <a:stretch/>
        </p:blipFill>
        <p:spPr>
          <a:xfrm>
            <a:off x="1823799" y="1457426"/>
            <a:ext cx="9357202" cy="451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318" y="5972274"/>
            <a:ext cx="2398164" cy="1030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10" y="5972274"/>
            <a:ext cx="2006829" cy="8623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57575" y="4157663"/>
            <a:ext cx="1957388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Linear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57987" y="4157663"/>
            <a:ext cx="278606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Sigmoid Function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50" y="6403428"/>
            <a:ext cx="38163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p / (1-p) represents the </a:t>
            </a:r>
            <a:r>
              <a:rPr lang="en-US" i="1" dirty="0" smtClean="0">
                <a:latin typeface="Georgia"/>
                <a:ea typeface="Georgia"/>
                <a:cs typeface="Georgia"/>
                <a:sym typeface="Georgia"/>
              </a:rPr>
              <a:t>odds</a:t>
            </a:r>
            <a:endParaRPr lang="en-US" dirty="0" smtClean="0"/>
          </a:p>
          <a:p>
            <a:r>
              <a:rPr lang="en-US" i="1" dirty="0"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lang="en-US" i="1" dirty="0" smtClean="0">
                <a:latin typeface="Georgia"/>
                <a:ea typeface="Georgia"/>
                <a:cs typeface="Georgia"/>
                <a:sym typeface="Georgia"/>
              </a:rPr>
              <a:t>n (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p 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/ (1-p</a:t>
            </a: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)) </a:t>
            </a: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represents the </a:t>
            </a:r>
            <a:r>
              <a:rPr lang="en-US" i="1" dirty="0" smtClean="0">
                <a:latin typeface="Georgia"/>
                <a:ea typeface="Georgia"/>
                <a:cs typeface="Georgia"/>
                <a:sym typeface="Georgia"/>
              </a:rPr>
              <a:t>log of odds</a:t>
            </a:r>
            <a:endParaRPr lang="en-US" dirty="0"/>
          </a:p>
          <a:p>
            <a:endParaRPr lang="en-US" i="1" dirty="0" smtClean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1908" y="6238379"/>
            <a:ext cx="93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r>
              <a:rPr lang="en-US" sz="2800" smtClean="0"/>
              <a:t> =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486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4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OUR PROGRESS SO FAR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638800" y="24130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2879"/>
          <a:stretch/>
        </p:blipFill>
        <p:spPr>
          <a:xfrm>
            <a:off x="635000" y="1442221"/>
            <a:ext cx="8541084" cy="5666969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>
            <a:off x="9176084" y="3657701"/>
            <a:ext cx="2254635" cy="656759"/>
          </a:xfrm>
          <a:prstGeom prst="lef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986" b="1">
                <a:solidFill>
                  <a:schemeClr val="bg1"/>
                </a:solidFill>
              </a:rPr>
              <a:t>Today’s Class</a:t>
            </a:r>
            <a:endParaRPr lang="en-US" sz="1986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595955" y="1715784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95955" y="1948158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595955" y="2180532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595955" y="2432098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79021" y="2671598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595955" y="3253249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12891" y="3484397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612891" y="3740005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3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One approach is predicting the probability that an observation belongs to a certain class.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We could assume the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prior probability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of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class is the class distribution.</a:t>
            </a:r>
          </a:p>
        </p:txBody>
      </p:sp>
      <p:sp>
        <p:nvSpPr>
          <p:cNvPr id="503" name="Shape 50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1:  PROBABILITY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1:  PROBABILITY</a:t>
            </a:r>
          </a:p>
        </p:txBody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suppose we know that roughly 700 of 2200 people from the Titanic survived.  Without knowing anything about the passengers or crew, the probability of survival would be ~0.32 (32%).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However, we still need a way to use a linear function to either increase or decrease the probability of an observation given the data about it.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/>
        </p:nvSpPr>
        <p:spPr>
          <a:xfrm>
            <a:off x="635000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2:  LINK FUNCTIONS AND THE SIGMOID FUNCTION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Another advantage to OLS is that it allows for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generalized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models using a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link function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Link functions allows us to build a relationship between a linear function and the mean of a distribution.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now form a specific relationship between our linear predictors and the response variable.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/>
        </p:nvSpPr>
        <p:spPr>
          <a:xfrm>
            <a:off x="635000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2:  LINK FUNCTIONS AND THE SIGMOID FUNCTION</a:t>
            </a:r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sigmoid function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a function that visually looks like an 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Mathematically, it is defined as 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262" y="2241550"/>
            <a:ext cx="6120276" cy="26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025" y="5151057"/>
            <a:ext cx="1933475" cy="6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635000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2:  LINK FUNCTIONS AND THE SIGMOID FUNCTION</a:t>
            </a:r>
          </a:p>
        </p:txBody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Recall that e is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inverse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of the natural log.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As x increases, the results is closer to 1.  As x decreases, the result is closer to 0.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When x = 0, the result is 0.5.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262" y="4451350"/>
            <a:ext cx="6120276" cy="26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/>
        </p:nvSpPr>
        <p:spPr>
          <a:xfrm>
            <a:off x="635000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2:  LINK FUNCTIONS AND THE SIGMOID FUNCTION</a:t>
            </a:r>
          </a:p>
        </p:txBody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Since x decides how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much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to increase or decrease the value away from 0.5, x can be interpreted as something like a coefficient.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However, we still need to change its form to make it more useful.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572" name="Shape 572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PLOTTING </a:t>
            </a: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ODDS, LOG ODDS, AND SIGMOID</a:t>
            </a: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FUNCTIONS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Open the “basics” in lesson 9 - code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Recall that e = 2.71.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Do we get an the “S” shape we expect?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PLOTTING A SIGMOID FUNCTION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84" name="Shape 584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3:  ODDS AND LOG-ODDS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35" y="1754187"/>
            <a:ext cx="7903530" cy="50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5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4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LAST CLASS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638800" y="24130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5000" y="2489104"/>
            <a:ext cx="9766285" cy="51717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03860" lvl="0" indent="-457200">
              <a:lnSpc>
                <a:spcPct val="200000"/>
              </a:lnSpc>
              <a:buSzPct val="100000"/>
              <a:buFont typeface="Wingdings" charset="2"/>
              <a:buChar char="ü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Define class label and classification</a:t>
            </a:r>
          </a:p>
          <a:p>
            <a:pPr marL="403860" lvl="0" indent="-457200">
              <a:lnSpc>
                <a:spcPct val="200000"/>
              </a:lnSpc>
              <a:buSzPct val="100000"/>
              <a:buFont typeface="Wingdings" charset="2"/>
              <a:buChar char="ü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Build a K-Nearest Neighbors using the </a:t>
            </a:r>
            <a:r>
              <a:rPr lang="en-US" sz="2800" dirty="0" err="1">
                <a:latin typeface="Georgia"/>
                <a:ea typeface="Georgia"/>
                <a:cs typeface="Georgia"/>
                <a:sym typeface="Georgia"/>
              </a:rPr>
              <a:t>scikit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-learn library</a:t>
            </a:r>
          </a:p>
          <a:p>
            <a:pPr marL="403860" lvl="0" indent="-457200">
              <a:lnSpc>
                <a:spcPct val="200000"/>
              </a:lnSpc>
              <a:buSzPct val="100000"/>
              <a:buFont typeface="Wingdings" charset="2"/>
              <a:buChar char="ü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Evaluate and tune model by using metrics such as classification accuracy/error</a:t>
            </a:r>
          </a:p>
        </p:txBody>
      </p:sp>
      <p:sp>
        <p:nvSpPr>
          <p:cNvPr id="8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WHAT DID WE LEARN?</a:t>
            </a:r>
            <a:endParaRPr lang="en-US" sz="54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24" t="9426" r="74575" b="13234"/>
          <a:stretch/>
        </p:blipFill>
        <p:spPr>
          <a:xfrm>
            <a:off x="10757556" y="1261342"/>
            <a:ext cx="1170741" cy="1803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6454" t="9426" r="33802" b="3560"/>
          <a:stretch/>
        </p:blipFill>
        <p:spPr>
          <a:xfrm>
            <a:off x="10835099" y="3709936"/>
            <a:ext cx="1397807" cy="20445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48348" y="3276791"/>
            <a:ext cx="315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You got </a:t>
            </a:r>
            <a:r>
              <a:rPr lang="en-US" sz="1800" b="1" smtClean="0">
                <a:solidFill>
                  <a:srgbClr val="C00000"/>
                </a:solidFill>
              </a:rPr>
              <a:t>all objectives</a:t>
            </a:r>
            <a:r>
              <a:rPr lang="en-US" sz="1800" b="1" dirty="0" smtClean="0">
                <a:solidFill>
                  <a:srgbClr val="C00000"/>
                </a:solidFill>
              </a:rPr>
              <a:t>?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1684" y="5619560"/>
            <a:ext cx="23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Not all of them</a:t>
            </a:r>
            <a:r>
              <a:rPr lang="mr-IN" sz="1800" b="1" dirty="0" smtClean="0">
                <a:solidFill>
                  <a:srgbClr val="C00000"/>
                </a:solidFill>
              </a:rPr>
              <a:t>…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05449" y="6441255"/>
            <a:ext cx="4253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C00000"/>
                </a:solidFill>
              </a:rPr>
              <a:t>Let’s form groups of 1’s and 2’s </a:t>
            </a:r>
            <a:r>
              <a:rPr lang="mr-IN" sz="2000" i="1" dirty="0" smtClean="0">
                <a:solidFill>
                  <a:srgbClr val="C00000"/>
                </a:solidFill>
              </a:rPr>
              <a:t>…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78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3:  ODDS AND LOG-ODDS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66" y="1711325"/>
            <a:ext cx="7740668" cy="50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76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3:  ODDS AND LOG-ODDS</a:t>
            </a:r>
          </a:p>
        </p:txBody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logit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function is the inverse of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sigmoid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function.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will act as our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link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function for logistic regression.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Mathematically, the logit function is defined as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313" y="3114813"/>
            <a:ext cx="19335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275" y="3927150"/>
            <a:ext cx="3156251" cy="31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FIX 3:  ODDS AND LOG-ODDS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744" y="1789112"/>
            <a:ext cx="7453312" cy="49293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TO SUMMARIZE LOGISTIC REGRESSION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5562"/>
          <a:stretch/>
        </p:blipFill>
        <p:spPr>
          <a:xfrm>
            <a:off x="1823799" y="1457426"/>
            <a:ext cx="9357202" cy="451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318" y="5972274"/>
            <a:ext cx="2398164" cy="1030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10" y="5972274"/>
            <a:ext cx="2006829" cy="8623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57575" y="4157663"/>
            <a:ext cx="1957388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Linear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57987" y="4157663"/>
            <a:ext cx="278606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Sigmoid Function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120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INDEPENDENT PRACTICE</a:t>
            </a:r>
          </a:p>
        </p:txBody>
      </p:sp>
      <p:sp>
        <p:nvSpPr>
          <p:cNvPr id="675" name="Shape 67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LOGISTIC REGRESSION IMPLEMENTATION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2961475" y="2224348"/>
            <a:ext cx="7559400" cy="2958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Use the data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collegeadmissions.csv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predict the target variable 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admit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  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AutoNum type="arabicPeriod"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Build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 simple model with one feature and explore the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coef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 value.  Does this represent the odds or logit (log odds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)?</a:t>
            </a: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3052753" y="5792350"/>
            <a:ext cx="5982600" cy="3303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684" name="Shape 684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85" name="Shape 685"/>
          <p:cNvSpPr/>
          <p:nvPr/>
        </p:nvSpPr>
        <p:spPr>
          <a:xfrm>
            <a:off x="2989800" y="1776150"/>
            <a:ext cx="8099700" cy="2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DIRECTIONS </a:t>
            </a:r>
            <a:r>
              <a:rPr lang="en-US" sz="2000" b="1" dirty="0" smtClean="0">
                <a:latin typeface="Oswald"/>
                <a:ea typeface="Oswald"/>
                <a:cs typeface="Oswald"/>
                <a:sym typeface="Oswald"/>
              </a:rPr>
              <a:t>(Part A of Starter Code)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86" name="Shape 686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LOGISTIC REGRESSION IMPLEMENTATION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693" name="Shape 69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Accuracy is only one of several metrics used when solving a classification problem.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Accuracy = total predicted correct / total observations in dataset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Accuracy alone doesn’t always give us a full picture.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know a model is 75% accurate, it doesn’t provide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any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insight into why the 25% was wrong.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Was it wrong across all labels?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Did it just guess one class label for all predictions?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It’s important to look at other metrics to fully understand the problem.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split up the accuracy of each label by using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true positive rate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false positive rate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each label, we can put it into the category of a true positive, false positive, true negative, or false negative.</a:t>
            </a:r>
          </a:p>
        </p:txBody>
      </p:sp>
      <p:sp>
        <p:nvSpPr>
          <p:cNvPr id="711" name="Shape 71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9" y="4186237"/>
            <a:ext cx="3334323" cy="2892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4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LAST CLASS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638800" y="24130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ANNOUNCEMENTS</a:t>
            </a:r>
            <a:endParaRPr lang="en-US" sz="54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5000" y="2269163"/>
            <a:ext cx="12369800" cy="32865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v"/>
            </a:pPr>
            <a:r>
              <a:rPr lang="en-US" sz="2800" dirty="0" smtClean="0">
                <a:latin typeface="Georgia"/>
                <a:ea typeface="Georgia"/>
                <a:cs typeface="Georgia"/>
              </a:rPr>
              <a:t>Mid-class survey</a:t>
            </a:r>
            <a:endParaRPr lang="en-US" sz="2800" dirty="0" smtClean="0">
              <a:latin typeface="Georgia"/>
              <a:ea typeface="Georgia"/>
              <a:cs typeface="Georgia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v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Moving to 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Rino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Station starting next Thursday December 14</a:t>
            </a:r>
            <a:r>
              <a:rPr lang="en-US" sz="2800" baseline="30000" dirty="0" smtClean="0">
                <a:latin typeface="Georgia"/>
                <a:ea typeface="Georgia"/>
                <a:cs typeface="Georgia"/>
                <a:sym typeface="Georgia"/>
              </a:rPr>
              <a:t>th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v"/>
            </a:pPr>
            <a:r>
              <a:rPr lang="en-US" sz="2800" dirty="0">
                <a:latin typeface="Georgia"/>
                <a:ea typeface="Georgia"/>
                <a:cs typeface="Georgia"/>
              </a:rPr>
              <a:t>Parking is free on the streets behind the </a:t>
            </a:r>
            <a:r>
              <a:rPr lang="en-US" sz="2800" dirty="0" err="1">
                <a:latin typeface="Georgia"/>
                <a:ea typeface="Georgia"/>
                <a:cs typeface="Georgia"/>
              </a:rPr>
              <a:t>Rino</a:t>
            </a:r>
            <a:r>
              <a:rPr lang="en-US" sz="2800" dirty="0">
                <a:latin typeface="Georgia"/>
                <a:ea typeface="Georgia"/>
                <a:cs typeface="Georgia"/>
              </a:rPr>
              <a:t> Station building, and all of </a:t>
            </a:r>
            <a:r>
              <a:rPr lang="en-US" sz="2800" dirty="0" smtClean="0">
                <a:latin typeface="Georgia"/>
                <a:ea typeface="Georgia"/>
                <a:cs typeface="Georgia"/>
              </a:rPr>
              <a:t>your </a:t>
            </a:r>
            <a:r>
              <a:rPr lang="en-US" sz="2800" dirty="0">
                <a:latin typeface="Georgia"/>
                <a:ea typeface="Georgia"/>
                <a:cs typeface="Georgia"/>
              </a:rPr>
              <a:t>key fobs should work now at </a:t>
            </a:r>
            <a:r>
              <a:rPr lang="en-US" sz="2800" dirty="0" err="1">
                <a:latin typeface="Georgia"/>
                <a:ea typeface="Georgia"/>
                <a:cs typeface="Georgia"/>
              </a:rPr>
              <a:t>Rino</a:t>
            </a:r>
            <a:r>
              <a:rPr lang="en-US" sz="2800" dirty="0">
                <a:latin typeface="Georgia"/>
                <a:ea typeface="Georgia"/>
                <a:cs typeface="Georgia"/>
              </a:rPr>
              <a:t> Station as </a:t>
            </a:r>
            <a:r>
              <a:rPr lang="en-US" sz="2800" dirty="0" smtClean="0">
                <a:latin typeface="Georgia"/>
                <a:ea typeface="Georgia"/>
                <a:cs typeface="Georgia"/>
              </a:rPr>
              <a:t>well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v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You will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need to return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your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parking garage passes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by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 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next week.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  </a:t>
            </a:r>
            <a:endParaRPr lang="en-US" sz="2800" dirty="0">
              <a:latin typeface="Georgia"/>
              <a:ea typeface="Georgia"/>
              <a:cs typeface="Georgia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1057427" y="5598003"/>
            <a:ext cx="2701002" cy="135553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en-US" dirty="0"/>
              <a:t>is it really useful to have ore than one distance formula, </a:t>
            </a:r>
            <a:r>
              <a:rPr lang="en-US" dirty="0" err="1"/>
              <a:t>minkowski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11" name="Cloud Callout 10"/>
          <p:cNvSpPr/>
          <p:nvPr/>
        </p:nvSpPr>
        <p:spPr>
          <a:xfrm>
            <a:off x="4521596" y="5696091"/>
            <a:ext cx="3867390" cy="134433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en-US" dirty="0"/>
              <a:t>I am still not sure what I am doing wrong on the formula for plotting the k vs s[1] to do optimization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35000" y="4578238"/>
            <a:ext cx="12063858" cy="11624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v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Cloud Callout 16"/>
          <p:cNvSpPr/>
          <p:nvPr/>
        </p:nvSpPr>
        <p:spPr>
          <a:xfrm>
            <a:off x="8939479" y="5530264"/>
            <a:ext cx="1981080" cy="144019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en-US" dirty="0"/>
              <a:t>how are </a:t>
            </a:r>
            <a:r>
              <a:rPr lang="en-US" dirty="0" err="1"/>
              <a:t>sklearn</a:t>
            </a:r>
            <a:r>
              <a:rPr lang="en-US" dirty="0"/>
              <a:t> datasets structured?</a:t>
            </a:r>
          </a:p>
          <a:p>
            <a:pPr algn="ctr" fontAlgn="b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Cloud Callout 11"/>
          <p:cNvSpPr/>
          <p:nvPr/>
        </p:nvSpPr>
        <p:spPr>
          <a:xfrm>
            <a:off x="11471052" y="6108577"/>
            <a:ext cx="1340295" cy="69807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en-US" smtClean="0"/>
              <a:t>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635006" y="122133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True Positive Rate (TPR) asks, “Out of all of the target class labels, how many were accurately predicted to belong to that class?”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given a medical exam that tests for cancer, how often does it correctly identify patients with cancer?</a:t>
            </a:r>
          </a:p>
        </p:txBody>
      </p:sp>
      <p:sp>
        <p:nvSpPr>
          <p:cNvPr id="718" name="Shape 7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720" name="Shape 720"/>
          <p:cNvPicPr preferRelativeResize="0"/>
          <p:nvPr/>
        </p:nvPicPr>
        <p:blipFill rotWithShape="1">
          <a:blip r:embed="rId3">
            <a:alphaModFix/>
          </a:blip>
          <a:srcRect l="72974"/>
          <a:stretch/>
        </p:blipFill>
        <p:spPr>
          <a:xfrm>
            <a:off x="7843838" y="3979863"/>
            <a:ext cx="157797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49" y="4186237"/>
            <a:ext cx="3334323" cy="2892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4950" y="4829175"/>
            <a:ext cx="2114550" cy="10144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False Positive Rate (FPR) asks, “Out of all items not belonging to a class label, how many were predicted as belonging to that target class label?”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given a medical exam that tests for cancer, how often does it trigger a “false alarm” by incorrectly saying a patient has cancer?</a:t>
            </a:r>
          </a:p>
        </p:txBody>
      </p:sp>
      <p:sp>
        <p:nvSpPr>
          <p:cNvPr id="726" name="Shape 72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727" name="Shape 727"/>
          <p:cNvPicPr preferRelativeResize="0"/>
          <p:nvPr/>
        </p:nvPicPr>
        <p:blipFill rotWithShape="1">
          <a:blip r:embed="rId3">
            <a:alphaModFix/>
          </a:blip>
          <a:srcRect l="72745"/>
          <a:stretch/>
        </p:blipFill>
        <p:spPr>
          <a:xfrm>
            <a:off x="7815263" y="4013200"/>
            <a:ext cx="1573212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49" y="4186237"/>
            <a:ext cx="3334323" cy="2892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14950" y="5943603"/>
            <a:ext cx="2114550" cy="10144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true positive and false positive rates gives us a much clearer pictures of where predictions begin to fall apart.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allows us to adjust our models accordingly.</a:t>
            </a:r>
          </a:p>
        </p:txBody>
      </p:sp>
      <p:sp>
        <p:nvSpPr>
          <p:cNvPr id="749" name="Shape 74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good classifier would have a true positive rate approaching 1 and a false positive rate approaching 0.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our smoking problem, this model would accurately predict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all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of the smokers as smokers and not accidentally predict any of the nonsmokers as smokers.</a:t>
            </a:r>
          </a:p>
        </p:txBody>
      </p:sp>
      <p:sp>
        <p:nvSpPr>
          <p:cNvPr id="755" name="Shape 75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vary the classification threshold for our model to get different predictions.  But how do we know if a model is better overall than other model?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compare the FPR and TPR of the models, but it can often be difficult to optimize two numbers at once.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Logically, we like a single number for optimization.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you think of any ways to combine our two metrics?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where the 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Receiver Operation Characteristic (ROC) curve comes in handy.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curve is created by plotting the true positive rate against the false positive rate at various model threshold settings.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Area Under the Curve (AUC) summarizes the impact of TPR and FPR in one single value.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can be a variety of points on an ROC curve.</a:t>
            </a:r>
          </a:p>
        </p:txBody>
      </p:sp>
      <p:sp>
        <p:nvSpPr>
          <p:cNvPr id="773" name="Shape 77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421" y="2287950"/>
            <a:ext cx="5009957" cy="50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begin by plotting an individual TPR/FPR pair for one threshold.</a:t>
            </a:r>
          </a:p>
        </p:txBody>
      </p:sp>
      <p:sp>
        <p:nvSpPr>
          <p:cNvPr id="780" name="Shape 78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781" name="Shape 781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686074" cy="50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continue adding pairs for different thresholds</a:t>
            </a:r>
          </a:p>
        </p:txBody>
      </p:sp>
      <p:sp>
        <p:nvSpPr>
          <p:cNvPr id="787" name="Shape 78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788" name="Shape 788" descr="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686074" cy="50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continue adding pairs for different thresholds</a:t>
            </a:r>
          </a:p>
        </p:txBody>
      </p:sp>
      <p:sp>
        <p:nvSpPr>
          <p:cNvPr id="794" name="Shape 79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795" name="Shape 795" descr="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686074" cy="50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REFRESH YOUR KNOWLEDGE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BIG </a:t>
            </a:r>
          </a:p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IMAGE</a:t>
            </a:r>
            <a:endParaRPr lang="en-US" sz="9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58008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Finally, we create a full curve that is described by TPR and FPR.</a:t>
            </a:r>
          </a:p>
        </p:txBody>
      </p:sp>
      <p:sp>
        <p:nvSpPr>
          <p:cNvPr id="801" name="Shape 80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363" y="2256200"/>
            <a:ext cx="6686074" cy="50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With this curve, we can find the Area Under the Curve (AUC).</a:t>
            </a:r>
          </a:p>
        </p:txBody>
      </p:sp>
      <p:sp>
        <p:nvSpPr>
          <p:cNvPr id="808" name="Shape 80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809" name="Shape 809" descr="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686074" cy="50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This </a:t>
            </a: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interactive visualization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can help practice visualizing ROC curves.</a:t>
            </a:r>
          </a:p>
        </p:txBody>
      </p:sp>
      <p:sp>
        <p:nvSpPr>
          <p:cNvPr id="815" name="Shape 81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816" name="Shape 8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388" y="2321624"/>
            <a:ext cx="4384025" cy="484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have a TPR of 1 (all positives are marked positive) and FPR of 0 (all negatives are not marked positive), we’d have an AUC of 1.  This means everything was accurately predicted.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have a TPR of 0 (all positives are not marked positive) and an FPR of 1 (all negatives are marked positive), we’d have an AUC of 0.  This means nothing was predicted accurately.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 AUC of 0.5 would suggest randomness (somewhat) and is an excellent benchmark to use for comparing predictions (i.e. is my AUC above 0.5?).</a:t>
            </a:r>
          </a:p>
        </p:txBody>
      </p:sp>
      <p:sp>
        <p:nvSpPr>
          <p:cNvPr id="822" name="Shape 82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635006" y="1292774"/>
            <a:ext cx="11734800" cy="67653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There are several other common metrics that are similar to TPR and FPR.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38" y="3057271"/>
            <a:ext cx="3334323" cy="2892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3" r="10459"/>
          <a:stretch/>
        </p:blipFill>
        <p:spPr>
          <a:xfrm>
            <a:off x="3767328" y="2482847"/>
            <a:ext cx="3042706" cy="2906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5499"/>
          <a:stretch/>
        </p:blipFill>
        <p:spPr>
          <a:xfrm>
            <a:off x="6986101" y="2482847"/>
            <a:ext cx="3403694" cy="2365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855"/>
          <a:stretch/>
        </p:blipFill>
        <p:spPr>
          <a:xfrm>
            <a:off x="6986101" y="4848167"/>
            <a:ext cx="3403694" cy="645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9" r="19529" b="66070"/>
          <a:stretch/>
        </p:blipFill>
        <p:spPr>
          <a:xfrm>
            <a:off x="7034869" y="5493708"/>
            <a:ext cx="3133259" cy="802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GUIDED PRACTICE	</a:t>
            </a:r>
          </a:p>
        </p:txBody>
      </p:sp>
      <p:sp>
        <p:nvSpPr>
          <p:cNvPr id="835" name="Shape 83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WHICH METRIC SHOULD I USE?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Shape 8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2961475" y="2224350"/>
            <a:ext cx="9398400" cy="34501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 - Complete Part B of the starter code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- While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AUC seems like a “golden standard”, it could be </a:t>
            </a:r>
            <a:r>
              <a:rPr lang="en-US" sz="1800" i="1" dirty="0">
                <a:latin typeface="Georgia"/>
                <a:ea typeface="Georgia"/>
                <a:cs typeface="Georgia"/>
                <a:sym typeface="Georgia"/>
              </a:rPr>
              <a:t>further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 improved depending upon your problem.  There will be instances where error in positive or negative matches will be very important.  For each of the following examples: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rite a confusion matrix: true positive, false positive, true negative, false negative. Then decide what each square represents for that specific example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efine the </a:t>
            </a:r>
            <a:r>
              <a:rPr lang="en-US" sz="1800" i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benefit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a true positive and true negative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efine the </a:t>
            </a:r>
            <a:r>
              <a:rPr lang="en-US" sz="1800" i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cost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a false positive and false negative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etermine at what point does the cost of a failure outweigh the benefit of a success? This would help you decide how to optimize TPR, FPR, and AUC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sp>
        <p:nvSpPr>
          <p:cNvPr id="843" name="Shape 843"/>
          <p:cNvSpPr/>
          <p:nvPr/>
        </p:nvSpPr>
        <p:spPr>
          <a:xfrm>
            <a:off x="2989800" y="1776150"/>
            <a:ext cx="8950800" cy="2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latin typeface="Oswald"/>
                <a:ea typeface="Oswald"/>
                <a:cs typeface="Oswald"/>
                <a:sym typeface="Oswald"/>
              </a:rPr>
              <a:t>DIRECTIONS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44" name="Shape 844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45" name="Shape 845"/>
          <p:cNvSpPr/>
          <p:nvPr/>
        </p:nvSpPr>
        <p:spPr>
          <a:xfrm>
            <a:off x="635000" y="736600"/>
            <a:ext cx="117249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WHICH METRIC SHOULD I USE?</a:t>
            </a:r>
          </a:p>
        </p:txBody>
      </p:sp>
      <p:sp>
        <p:nvSpPr>
          <p:cNvPr id="846" name="Shape 846"/>
          <p:cNvSpPr/>
          <p:nvPr/>
        </p:nvSpPr>
        <p:spPr>
          <a:xfrm>
            <a:off x="3052753" y="6657982"/>
            <a:ext cx="5982600" cy="3303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for each example</a:t>
            </a:r>
          </a:p>
        </p:txBody>
      </p:sp>
      <p:sp>
        <p:nvSpPr>
          <p:cNvPr id="847" name="Shape 847"/>
          <p:cNvSpPr/>
          <p:nvPr/>
        </p:nvSpPr>
        <p:spPr>
          <a:xfrm>
            <a:off x="2989800" y="626528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2961475" y="2224350"/>
            <a:ext cx="9398400" cy="27468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Georgia"/>
                <a:ea typeface="Georgia"/>
                <a:cs typeface="Georgia"/>
                <a:sym typeface="Georgia"/>
              </a:rPr>
              <a:t>Examples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test is developed for determining if a patient has cancer or not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newspaper company is targeting a marketing campaign for "at risk" users that may stop paying for the product soon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ou build a spam classifier for your email system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sp>
        <p:nvSpPr>
          <p:cNvPr id="855" name="Shape 855"/>
          <p:cNvSpPr/>
          <p:nvPr/>
        </p:nvSpPr>
        <p:spPr>
          <a:xfrm>
            <a:off x="2989800" y="1776150"/>
            <a:ext cx="8950800" cy="2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latin typeface="Oswald"/>
                <a:ea typeface="Oswald"/>
                <a:cs typeface="Oswald"/>
                <a:sym typeface="Oswald"/>
              </a:rPr>
              <a:t>DIRECTIONS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56" name="Shape 856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7" name="Shape 857"/>
          <p:cNvSpPr/>
          <p:nvPr/>
        </p:nvSpPr>
        <p:spPr>
          <a:xfrm>
            <a:off x="635000" y="736600"/>
            <a:ext cx="117249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WHICH METRIC SHOULD I USE?</a:t>
            </a:r>
          </a:p>
        </p:txBody>
      </p:sp>
      <p:sp>
        <p:nvSpPr>
          <p:cNvPr id="858" name="Shape 858"/>
          <p:cNvSpPr/>
          <p:nvPr/>
        </p:nvSpPr>
        <p:spPr>
          <a:xfrm>
            <a:off x="3052753" y="5792350"/>
            <a:ext cx="5982600" cy="3303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Answers for each example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INDEPENDENT PRACTICE</a:t>
            </a:r>
          </a:p>
        </p:txBody>
      </p:sp>
      <p:sp>
        <p:nvSpPr>
          <p:cNvPr id="865" name="Shape 865"/>
          <p:cNvSpPr/>
          <p:nvPr/>
        </p:nvSpPr>
        <p:spPr>
          <a:xfrm>
            <a:off x="635000" y="1473199"/>
            <a:ext cx="11923713" cy="55562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endParaRPr sz="1100"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8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EVALUATING LOGISTIC REGRESSION WITH ALTERNATIVE METRICS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2961475" y="2224348"/>
            <a:ext cx="7559400" cy="29580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In part C of the code, let’s e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xplore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survival data from the Titanic.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pend a few minutes determining which data would be most important to use in the prediction problem</a:t>
            </a:r>
            <a:r>
              <a:rPr lang="en-US" sz="1800" dirty="0" smtClean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indent="-342900"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uild a tuned Logistic model. Be prepared to explain your design (including regularization), metric, and feature set in predicting survival using any tools necessary (such as a fit chart). Use the starter code to get you going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1" name="Shape 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3052749" y="5792350"/>
            <a:ext cx="9196200" cy="330300"/>
          </a:xfrm>
          <a:prstGeom prst="rect">
            <a:avLst/>
          </a:prstGeom>
          <a:noFill/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 and a Logistic model on the Titanic data</a:t>
            </a:r>
          </a:p>
        </p:txBody>
      </p:sp>
      <p:sp>
        <p:nvSpPr>
          <p:cNvPr id="874" name="Shape 874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875" name="Shape 875"/>
          <p:cNvSpPr/>
          <p:nvPr/>
        </p:nvSpPr>
        <p:spPr>
          <a:xfrm>
            <a:off x="2989800" y="1776150"/>
            <a:ext cx="8099700" cy="25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latin typeface="Oswald"/>
                <a:ea typeface="Oswald"/>
                <a:cs typeface="Oswald"/>
                <a:sym typeface="Oswald"/>
              </a:rPr>
              <a:t>DIRECTIONS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76" name="Shape 876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7" name="Shape 877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EVALUATING LOGISTIC REGRESSION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4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CLASS EXPECTATIONS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638800" y="24130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Where Are You Now?</a:t>
            </a:r>
            <a:endParaRPr lang="en-US" sz="54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5000" y="4578238"/>
            <a:ext cx="12063858" cy="11624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v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41" y="2489400"/>
            <a:ext cx="6500517" cy="47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95" name="Shape 89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>
            <a:spLocks noGrp="1"/>
          </p:cNvSpPr>
          <p:nvPr>
            <p:ph type="body" idx="1"/>
          </p:nvPr>
        </p:nvSpPr>
        <p:spPr>
          <a:xfrm>
            <a:off x="635000" y="1301275"/>
            <a:ext cx="12202799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What’s the link function used in logistic regression?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hat kind of machine learning problems does logistic regression address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hat do the </a:t>
            </a:r>
            <a:r>
              <a:rPr lang="en-US" sz="2800" i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coefficients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a logistic regression represent? How does the interpretation differ from ordinary least squares? How is it similar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REVIEW QUESTIONS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>
            <a:spLocks noGrp="1"/>
          </p:cNvSpPr>
          <p:nvPr>
            <p:ph type="body" idx="1"/>
          </p:nvPr>
        </p:nvSpPr>
        <p:spPr>
          <a:xfrm>
            <a:off x="635000" y="1301275"/>
            <a:ext cx="12202799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ow does True Positive Rate and False Positive Rate help explain accuracy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hat would an AUC of 0.5 represent for a model? What about an AUC of 0.9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hy might one classification metric be more important to tune than another? Give an example of a business problem or project where this would be the case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sp>
        <p:nvSpPr>
          <p:cNvPr id="907" name="Shape 90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REVIEW QUESTIONS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TIPS FOR LOGISITC REGRESSION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000" y="1724948"/>
            <a:ext cx="5876636" cy="45095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r>
              <a:rPr lang="en-US" sz="2800" b="1" u="sng" dirty="0">
                <a:latin typeface="Georgia"/>
                <a:ea typeface="Georgia"/>
                <a:cs typeface="Georgia"/>
              </a:rPr>
              <a:t>Pros: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latin typeface="Georgia"/>
                <a:ea typeface="Georgia"/>
                <a:cs typeface="Georgia"/>
              </a:rPr>
              <a:t>Easy to interpret </a:t>
            </a:r>
            <a:r>
              <a:rPr lang="mr-IN" sz="2800" dirty="0" smtClean="0">
                <a:latin typeface="Georgia"/>
                <a:ea typeface="Georgia"/>
                <a:cs typeface="Georgia"/>
              </a:rPr>
              <a:t>–</a:t>
            </a:r>
            <a:r>
              <a:rPr lang="en-US" sz="2800" dirty="0" smtClean="0">
                <a:latin typeface="Georgia"/>
                <a:ea typeface="Georgia"/>
                <a:cs typeface="Georgia"/>
              </a:rPr>
              <a:t> the idea of regression is familiar and intuitive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latin typeface="Georgia"/>
                <a:ea typeface="Georgia"/>
                <a:cs typeface="Georgia"/>
              </a:rPr>
              <a:t>Low variance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latin typeface="Georgia"/>
                <a:ea typeface="Georgia"/>
                <a:cs typeface="Georgia"/>
              </a:rPr>
              <a:t>Provides probabilities for outcomes</a:t>
            </a:r>
            <a:endParaRPr lang="en-US" sz="2800" dirty="0">
              <a:latin typeface="Georgia"/>
              <a:ea typeface="Georgia"/>
              <a:cs typeface="Georgia"/>
            </a:endParaRPr>
          </a:p>
          <a:p>
            <a:pPr marL="457200" lvl="0" indent="-457200">
              <a:buFont typeface="Arial" charset="0"/>
              <a:buChar char="•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eorgia"/>
              <a:ea typeface="Georgia"/>
              <a:cs typeface="Georg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13417" y="1724946"/>
            <a:ext cx="5902037" cy="46027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r>
              <a:rPr lang="en-US" sz="2800" b="1" u="sng" dirty="0">
                <a:latin typeface="Georgia"/>
                <a:ea typeface="Georgia"/>
                <a:cs typeface="Georgia"/>
              </a:rPr>
              <a:t>Cons: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latin typeface="Georgia"/>
                <a:ea typeface="Georgia"/>
                <a:cs typeface="Georgia"/>
              </a:rPr>
              <a:t>Dependent variables to be categorical in nature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Georgia"/>
                <a:ea typeface="Georgia"/>
                <a:cs typeface="Georgia"/>
              </a:rPr>
              <a:t>Doesn’t handle large number of </a:t>
            </a:r>
            <a:r>
              <a:rPr lang="en-US" sz="2800" dirty="0" smtClean="0">
                <a:latin typeface="Georgia"/>
                <a:ea typeface="Georgia"/>
                <a:cs typeface="Georgia"/>
              </a:rPr>
              <a:t>categorical </a:t>
            </a:r>
            <a:r>
              <a:rPr lang="en-US" sz="2800" dirty="0">
                <a:latin typeface="Georgia"/>
                <a:ea typeface="Georgia"/>
                <a:cs typeface="Georgia"/>
              </a:rPr>
              <a:t>features well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Georgia"/>
                <a:ea typeface="Georgia"/>
                <a:cs typeface="Georgia"/>
              </a:rPr>
              <a:t>Relies on </a:t>
            </a:r>
            <a:r>
              <a:rPr lang="en-US" sz="2800" dirty="0" smtClean="0">
                <a:latin typeface="Georgia"/>
                <a:ea typeface="Georgia"/>
                <a:cs typeface="Georgia"/>
              </a:rPr>
              <a:t>transformations </a:t>
            </a:r>
            <a:r>
              <a:rPr lang="en-US" sz="2800" dirty="0">
                <a:latin typeface="Georgia"/>
                <a:ea typeface="Georgia"/>
                <a:cs typeface="Georgia"/>
              </a:rPr>
              <a:t>for non-linear features</a:t>
            </a:r>
            <a:endParaRPr lang="en-US" sz="2800" dirty="0">
              <a:latin typeface="Georgia"/>
              <a:ea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72476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913" name="Shape 91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4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OUR PROGRESS SO FAR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638800" y="24130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2879"/>
          <a:stretch/>
        </p:blipFill>
        <p:spPr>
          <a:xfrm>
            <a:off x="635000" y="1442221"/>
            <a:ext cx="8541084" cy="5666969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>
            <a:off x="9176084" y="3867813"/>
            <a:ext cx="2254635" cy="656759"/>
          </a:xfrm>
          <a:prstGeom prst="leftArrow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986" b="1" smtClean="0">
                <a:solidFill>
                  <a:schemeClr val="bg1"/>
                </a:solidFill>
              </a:rPr>
              <a:t>Next </a:t>
            </a:r>
            <a:r>
              <a:rPr lang="en-US" sz="1986" b="1" dirty="0">
                <a:solidFill>
                  <a:schemeClr val="bg1"/>
                </a:solidFill>
              </a:rPr>
              <a:t>Class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595955" y="1715784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95955" y="1948158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595955" y="2180532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595955" y="2432098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79021" y="2671598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595955" y="3253249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12891" y="3484397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595955" y="3723897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12891" y="3972379"/>
            <a:ext cx="5178175" cy="205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919" name="Shape 91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lnSpc>
                <a:spcPct val="200000"/>
              </a:lnSpc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Project:  Unit Project 3 due Thursday Dec 14</a:t>
            </a:r>
            <a:r>
              <a:rPr lang="en-US" sz="2800" baseline="30000" dirty="0">
                <a:latin typeface="Georgia"/>
                <a:ea typeface="Georgia"/>
                <a:cs typeface="Georgia"/>
                <a:sym typeface="Georgia"/>
              </a:rPr>
              <a:t>th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939" name="Shape 93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940" name="Shape 94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941" name="Shape 94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947" name="Shape 94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948" name="Shape 94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949" name="Shape 94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950" name="Shape 950"/>
          <p:cNvSpPr/>
          <p:nvPr/>
        </p:nvSpPr>
        <p:spPr>
          <a:xfrm>
            <a:off x="1910080" y="4078875"/>
            <a:ext cx="892552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113157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IS MACHINE LEARNING</a:t>
            </a:r>
            <a:endParaRPr lang="en-US" sz="32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3500"/>
            <a:ext cx="10506125" cy="53287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06124" y="1287780"/>
            <a:ext cx="5080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113157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WHY TO USE MACHINE LEARNING?</a:t>
            </a:r>
            <a:b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4" y="1409700"/>
            <a:ext cx="1109105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4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11315700" cy="431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TYPES OF MACHINE LEARNING</a:t>
            </a:r>
            <a:b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625600"/>
            <a:ext cx="1189653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9529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2159</Words>
  <Application>Microsoft Macintosh PowerPoint</Application>
  <PresentationFormat>Custom</PresentationFormat>
  <Paragraphs>337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Consolas</vt:lpstr>
      <vt:lpstr>Georgia</vt:lpstr>
      <vt:lpstr>Impact</vt:lpstr>
      <vt:lpstr>Merriweather Sans</vt:lpstr>
      <vt:lpstr>Monaco</vt:lpstr>
      <vt:lpstr>Oswald</vt:lpstr>
      <vt:lpstr>Wingdings</vt:lpstr>
      <vt:lpstr>Arial</vt:lpstr>
      <vt:lpstr>White</vt:lpstr>
      <vt:lpstr>PowerPoint Presentation</vt:lpstr>
      <vt:lpstr>PowerPoint Presentation</vt:lpstr>
      <vt:lpstr>WHAT DID WE LEARN?</vt:lpstr>
      <vt:lpstr>ANNOUNCEMENTS</vt:lpstr>
      <vt:lpstr>PowerPoint Presentation</vt:lpstr>
      <vt:lpstr>Where Are You Now?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19</cp:revision>
  <cp:lastPrinted>2017-12-05T06:10:12Z</cp:lastPrinted>
  <dcterms:modified xsi:type="dcterms:W3CDTF">2017-12-06T21:32:14Z</dcterms:modified>
</cp:coreProperties>
</file>